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8" r:id="rId2"/>
    <p:sldId id="267" r:id="rId3"/>
    <p:sldId id="268" r:id="rId4"/>
    <p:sldId id="279" r:id="rId5"/>
    <p:sldId id="260" r:id="rId6"/>
    <p:sldId id="269" r:id="rId7"/>
    <p:sldId id="262" r:id="rId8"/>
    <p:sldId id="297" r:id="rId9"/>
    <p:sldId id="270" r:id="rId10"/>
    <p:sldId id="275" r:id="rId11"/>
    <p:sldId id="276" r:id="rId12"/>
    <p:sldId id="290" r:id="rId13"/>
    <p:sldId id="291" r:id="rId14"/>
    <p:sldId id="292" r:id="rId15"/>
    <p:sldId id="293" r:id="rId16"/>
    <p:sldId id="295" r:id="rId17"/>
    <p:sldId id="294" r:id="rId18"/>
    <p:sldId id="296" r:id="rId19"/>
    <p:sldId id="289" r:id="rId20"/>
    <p:sldId id="277" r:id="rId21"/>
    <p:sldId id="283" r:id="rId22"/>
    <p:sldId id="284" r:id="rId23"/>
    <p:sldId id="285" r:id="rId24"/>
    <p:sldId id="286" r:id="rId25"/>
    <p:sldId id="281" r:id="rId26"/>
    <p:sldId id="282" r:id="rId27"/>
    <p:sldId id="298" r:id="rId28"/>
    <p:sldId id="288" r:id="rId29"/>
    <p:sldId id="273" r:id="rId30"/>
    <p:sldId id="272" r:id="rId31"/>
    <p:sldId id="274" r:id="rId32"/>
    <p:sldId id="266" r:id="rId33"/>
  </p:sldIdLst>
  <p:sldSz cx="12192000" cy="6858000"/>
  <p:notesSz cx="6858000" cy="9144000"/>
  <p:embeddedFontLst>
    <p:embeddedFont>
      <p:font typeface="넥슨Lv1고딕 Light" panose="00000300000000000000" pitchFamily="2" charset="-127"/>
      <p:regular r:id="rId35"/>
    </p:embeddedFont>
    <p:embeddedFont>
      <p:font typeface="넥슨Lv1고딕" panose="00000500000000000000" pitchFamily="2" charset="-127"/>
      <p:regular r:id="rId36"/>
    </p:embeddedFont>
    <p:embeddedFont>
      <p:font typeface="Britannic Bold" panose="020B0903060703020204" pitchFamily="34" charset="0"/>
      <p:regular r:id="rId37"/>
    </p:embeddedFont>
    <p:embeddedFont>
      <p:font typeface="넥슨Lv1고딕 Bold" panose="00000800000000000000" pitchFamily="2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Quattrocento" panose="020B0600000101010101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282C34"/>
    <a:srgbClr val="0000FF"/>
    <a:srgbClr val="FFFFFF"/>
    <a:srgbClr val="714A44"/>
    <a:srgbClr val="CBAEA9"/>
    <a:srgbClr val="DFD2E4"/>
    <a:srgbClr val="D7C5DD"/>
    <a:srgbClr val="A57EB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47" autoAdjust="0"/>
  </p:normalViewPr>
  <p:slideViewPr>
    <p:cSldViewPr snapToGrid="0">
      <p:cViewPr varScale="1">
        <p:scale>
          <a:sx n="119" d="100"/>
          <a:sy n="119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2EA43-8695-4ADB-9B1D-E6C0E74E2E05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3B42A-6FF9-45B0-B1EB-EA5CE69213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1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코코아 발표를 진행할 </a:t>
            </a:r>
            <a:r>
              <a:rPr lang="ko-KR" altLang="en-US" dirty="0" err="1" smtClean="0"/>
              <a:t>코송이팀</a:t>
            </a:r>
            <a:r>
              <a:rPr lang="ko-KR" altLang="en-US" dirty="0" smtClean="0"/>
              <a:t> 강지윤입니다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코송이팀은</a:t>
            </a:r>
            <a:r>
              <a:rPr lang="ko-KR" altLang="en-US" dirty="0" smtClean="0"/>
              <a:t> 강지윤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김미정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송병권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정세연으로</a:t>
            </a:r>
            <a:r>
              <a:rPr lang="ko-KR" altLang="en-US" dirty="0" smtClean="0"/>
              <a:t> 총 </a:t>
            </a:r>
            <a:r>
              <a:rPr lang="ko-KR" altLang="en-US" dirty="0" err="1" smtClean="0"/>
              <a:t>네명으로</a:t>
            </a:r>
            <a:r>
              <a:rPr lang="ko-KR" altLang="en-US" dirty="0" smtClean="0"/>
              <a:t>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6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이렇게 진행할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목차 한번 확인해 주시고요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발표를 본격적으로 시작하기 전에 질문을 하나 드리고 싶어요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아무나 골라서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코코아라는</a:t>
            </a:r>
            <a:r>
              <a:rPr lang="ko-KR" altLang="en-US" dirty="0" smtClean="0"/>
              <a:t> 단어를 들으면 어떤 이미지가 먼저 떠오르시나요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3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코코아라는</a:t>
            </a:r>
            <a:r>
              <a:rPr lang="ko-KR" altLang="en-US" dirty="0" smtClean="0"/>
              <a:t> 이름 안에 코딩 코스 아카데미라는 의미를 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피피티</a:t>
            </a:r>
            <a:r>
              <a:rPr lang="ko-KR" altLang="en-US" dirty="0" smtClean="0"/>
              <a:t> 내용</a:t>
            </a:r>
            <a:r>
              <a:rPr lang="en-US" altLang="ko-KR" dirty="0" smtClean="0"/>
              <a:t>+</a:t>
            </a:r>
            <a:r>
              <a:rPr lang="ko-KR" altLang="en-US" dirty="0" smtClean="0"/>
              <a:t>의미를 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코송이</a:t>
            </a:r>
            <a:r>
              <a:rPr lang="ko-KR" altLang="en-US" dirty="0" smtClean="0"/>
              <a:t> 팀을 소개합니다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팀원이 맡은 개발 파트에 대해 간략하게 정리해봤습니다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발표가 끝나고 질문을 받을 때 해당 파트를 개발한 팀원이 답변 드릴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일정은 이렇게 진행되었습니다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모니터링이 </a:t>
            </a:r>
            <a:r>
              <a:rPr lang="en-US" altLang="ko-KR" dirty="0" smtClean="0"/>
              <a:t>90% </a:t>
            </a:r>
            <a:r>
              <a:rPr lang="ko-KR" altLang="en-US" dirty="0" smtClean="0"/>
              <a:t>되어있는데요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월요일 최종 발표까지 전체 모니터링을 완료할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3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시연할 때 이 부분을 중점으로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96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코움터</a:t>
            </a:r>
            <a:r>
              <a:rPr lang="ko-KR" altLang="en-US" dirty="0" smtClean="0"/>
              <a:t> 클래스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클래스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고객문의 게시판 클래스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 클래스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코코아 관련 클래스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개로 총 </a:t>
            </a:r>
            <a:r>
              <a:rPr lang="en-US" altLang="ko-KR" dirty="0" smtClean="0"/>
              <a:t>33</a:t>
            </a:r>
            <a:r>
              <a:rPr lang="ko-KR" altLang="en-US" dirty="0" smtClean="0"/>
              <a:t>개의 클래스를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09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총 </a:t>
            </a:r>
            <a:r>
              <a:rPr lang="en-US" altLang="ko-KR" dirty="0" smtClean="0"/>
              <a:t>11</a:t>
            </a:r>
            <a:r>
              <a:rPr lang="ko-KR" altLang="en-US" dirty="0" smtClean="0"/>
              <a:t>개의 테이블을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80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테이블에 대한 정보를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명세서에 담아봤습니다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B42A-6FF9-45B0-B1EB-EA5CE69213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1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5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1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74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9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2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4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6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7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3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4FD09-1515-47D5-B54F-27399C22FCFF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2AC96-AE2E-44CA-B7E5-A2D443BDA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1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001615" y="4205210"/>
            <a:ext cx="469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코송이팀</a:t>
            </a:r>
            <a:r>
              <a:rPr lang="ko-KR" altLang="en-US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강지윤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김미정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000" dirty="0" err="1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송병권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000" dirty="0" err="1" smtClean="0">
                <a:solidFill>
                  <a:srgbClr val="1D2129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정세연</a:t>
            </a:r>
            <a:endParaRPr lang="ko-KR" altLang="en-US" sz="2000" dirty="0">
              <a:solidFill>
                <a:srgbClr val="1D2129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0" name="자유형 69"/>
          <p:cNvSpPr/>
          <p:nvPr/>
        </p:nvSpPr>
        <p:spPr>
          <a:xfrm rot="12174133">
            <a:off x="10500117" y="29332"/>
            <a:ext cx="2869223" cy="7509684"/>
          </a:xfrm>
          <a:custGeom>
            <a:avLst/>
            <a:gdLst>
              <a:gd name="connsiteX0" fmla="*/ 2869223 w 2869223"/>
              <a:gd name="connsiteY0" fmla="*/ 7509684 h 7509684"/>
              <a:gd name="connsiteX1" fmla="*/ 2739939 w 2869223"/>
              <a:gd name="connsiteY1" fmla="*/ 7509684 h 7509684"/>
              <a:gd name="connsiteX2" fmla="*/ 0 w 2869223"/>
              <a:gd name="connsiteY2" fmla="*/ 1024041 h 7509684"/>
              <a:gd name="connsiteX3" fmla="*/ 2423983 w 2869223"/>
              <a:gd name="connsiteY3" fmla="*/ 0 h 7509684"/>
              <a:gd name="connsiteX4" fmla="*/ 2384614 w 2869223"/>
              <a:gd name="connsiteY4" fmla="*/ 222924 h 7509684"/>
              <a:gd name="connsiteX5" fmla="*/ 2183957 w 2869223"/>
              <a:gd name="connsiteY5" fmla="*/ 3241119 h 7509684"/>
              <a:gd name="connsiteX6" fmla="*/ 2869223 w 2869223"/>
              <a:gd name="connsiteY6" fmla="*/ 7509684 h 750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9223" h="7509684">
                <a:moveTo>
                  <a:pt x="2869223" y="7509684"/>
                </a:moveTo>
                <a:lnTo>
                  <a:pt x="2739939" y="7509684"/>
                </a:lnTo>
                <a:lnTo>
                  <a:pt x="0" y="1024041"/>
                </a:lnTo>
                <a:lnTo>
                  <a:pt x="2423983" y="0"/>
                </a:lnTo>
                <a:lnTo>
                  <a:pt x="2384614" y="222924"/>
                </a:lnTo>
                <a:cubicBezTo>
                  <a:pt x="2260622" y="995428"/>
                  <a:pt x="2183957" y="2062569"/>
                  <a:pt x="2183957" y="3241119"/>
                </a:cubicBezTo>
                <a:cubicBezTo>
                  <a:pt x="2183957" y="5598221"/>
                  <a:pt x="2490620" y="7509684"/>
                  <a:pt x="2869223" y="7509684"/>
                </a:cubicBezTo>
                <a:close/>
              </a:path>
            </a:pathLst>
          </a:custGeom>
          <a:solidFill>
            <a:srgbClr val="94A2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46" y="1713965"/>
            <a:ext cx="3174603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M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784960"/>
            <a:ext cx="316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AIN FUNCTION(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주요기능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559525" y="2025486"/>
            <a:ext cx="1665857" cy="582856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인증</a:t>
            </a:r>
            <a:r>
              <a:rPr lang="en-US" altLang="ko-KR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가입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92599" y="2025486"/>
            <a:ext cx="1665857" cy="582856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유효성검증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5673" y="2025485"/>
            <a:ext cx="1665857" cy="582856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마이페이지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58747" y="2025485"/>
            <a:ext cx="1665857" cy="582856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강의목록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358747" y="4000869"/>
            <a:ext cx="1665857" cy="573567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게시판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59524" y="4000869"/>
            <a:ext cx="1665857" cy="573567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관리자모드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492598" y="4000869"/>
            <a:ext cx="1665857" cy="573567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장바구니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425672" y="4000869"/>
            <a:ext cx="1665857" cy="573567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결제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49015" y="2637712"/>
            <a:ext cx="165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로그인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회원가입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74122" y="2637712"/>
            <a:ext cx="165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아이디찾기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비밀번호찾기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33694" y="2637712"/>
            <a:ext cx="165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개인정보수정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좋아요 목록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결제내역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58747" y="2637712"/>
            <a:ext cx="165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좋아요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별점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강의정보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49015" y="4593380"/>
            <a:ext cx="165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글 등록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글 삭제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문의조회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회원조회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00620" y="4593380"/>
            <a:ext cx="165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장바구니 내역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장바구니 삭제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425672" y="4593380"/>
            <a:ext cx="165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결제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결제내역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350724" y="4593380"/>
            <a:ext cx="165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게시판 목록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글 등록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글 삭제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댓글</a:t>
            </a:r>
            <a:endParaRPr lang="en-US" altLang="ko-KR" sz="12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8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271439"/>
            <a:ext cx="726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메인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챗봇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팝업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로그인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/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가입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/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검증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1888485" y="978568"/>
            <a:ext cx="3990946" cy="5673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557" y="937023"/>
            <a:ext cx="1842225" cy="27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56" y="4583575"/>
            <a:ext cx="1921514" cy="1913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180" y="2763619"/>
            <a:ext cx="1257287" cy="213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19" y="955081"/>
            <a:ext cx="1266748" cy="1677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4755" y="955081"/>
            <a:ext cx="1921514" cy="1434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4756" y="2366141"/>
            <a:ext cx="1921514" cy="2165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08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419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소개페이지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12" y="842090"/>
            <a:ext cx="4032821" cy="56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392" y="842090"/>
            <a:ext cx="3623630" cy="56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97" y="838869"/>
            <a:ext cx="3539777" cy="5659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69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785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강의목록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강의상세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영상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코움터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737409"/>
            <a:ext cx="3454183" cy="5928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43" y="737409"/>
            <a:ext cx="3570748" cy="5963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90" y="737409"/>
            <a:ext cx="3681615" cy="2836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89" y="3670114"/>
            <a:ext cx="3681615" cy="2995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87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271439"/>
            <a:ext cx="9233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마이페이지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개인정보수정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장바구니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결제하기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26" y="851035"/>
            <a:ext cx="4411500" cy="292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73" y="3779053"/>
            <a:ext cx="4408419" cy="2737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291" y="852630"/>
            <a:ext cx="4727171" cy="2934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292" y="3788754"/>
            <a:ext cx="4727171" cy="272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09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686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결제내역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내강의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좋아요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관리자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27" y="789213"/>
            <a:ext cx="5019928" cy="3005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86" y="3795180"/>
            <a:ext cx="5031569" cy="2830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496" y="2032227"/>
            <a:ext cx="5140862" cy="3433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0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686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고객문의 게시판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1325371"/>
            <a:ext cx="5083130" cy="2360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73" y="3699299"/>
            <a:ext cx="5083130" cy="2233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03" y="476310"/>
            <a:ext cx="4942067" cy="6043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06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686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관리자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고객문의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회원관리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71" y="800071"/>
            <a:ext cx="5269605" cy="2978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82" y="3034385"/>
            <a:ext cx="5261025" cy="2964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84" y="800071"/>
            <a:ext cx="5385035" cy="2309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884" y="3035732"/>
            <a:ext cx="5385035" cy="2963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0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205578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119261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271439"/>
            <a:ext cx="686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I DIAGRAM(UI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정의서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관리자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코움터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704036"/>
            <a:ext cx="0" cy="508355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8" y="671549"/>
            <a:ext cx="5981450" cy="598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10" y="671549"/>
            <a:ext cx="5604458" cy="5987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U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784960"/>
            <a:ext cx="316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SECASE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71" y="977641"/>
            <a:ext cx="9702718" cy="538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01259" y="486229"/>
            <a:ext cx="2609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714A4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INDEX</a:t>
            </a:r>
            <a:endParaRPr lang="ko-KR" altLang="en-US" sz="5400" b="1" dirty="0">
              <a:solidFill>
                <a:srgbClr val="714A4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03615" y="2862712"/>
            <a:ext cx="142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컨셉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</a:t>
            </a:r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소개</a:t>
            </a:r>
            <a:endParaRPr lang="ko-KR" altLang="en-US" sz="20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1690014" y="2285850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92873" y="2884333"/>
            <a:ext cx="749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일정</a:t>
            </a:r>
            <a:endParaRPr lang="ko-KR" altLang="en-US" sz="20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97117" y="4221362"/>
            <a:ext cx="178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UI </a:t>
            </a:r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정의서</a:t>
            </a:r>
            <a:endParaRPr lang="en-US" altLang="ko-KR" sz="2000" dirty="0" smtClean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9800" y="4252140"/>
            <a:ext cx="1924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유스케이스</a:t>
            </a:r>
            <a:r>
              <a:rPr lang="en-US" altLang="ko-KR" sz="1600" dirty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</a:t>
            </a:r>
            <a:r>
              <a:rPr lang="ko-KR" altLang="en-US" sz="16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시퀀스</a:t>
            </a:r>
            <a:endParaRPr lang="ko-KR" altLang="en-US" sz="16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49227" y="4221362"/>
            <a:ext cx="1472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클래스</a:t>
            </a:r>
            <a:r>
              <a:rPr lang="en-US" altLang="ko-KR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/DB</a:t>
            </a:r>
            <a:endParaRPr lang="ko-KR" altLang="en-US" sz="20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15473" y="2779548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3980079" y="2285850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005538" y="2779548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 flipH="1">
            <a:off x="6270144" y="2285850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03.</a:t>
            </a:r>
            <a:endParaRPr lang="ko-KR" altLang="en-US" sz="320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295603" y="2779548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8524397" y="2262643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678939" y="4127789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1606927" y="3623081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05.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994463" y="4127789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3949740" y="3623081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06.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0" name="자유형 69"/>
          <p:cNvSpPr/>
          <p:nvPr/>
        </p:nvSpPr>
        <p:spPr>
          <a:xfrm rot="12174133">
            <a:off x="10500117" y="29332"/>
            <a:ext cx="2869223" cy="7509684"/>
          </a:xfrm>
          <a:custGeom>
            <a:avLst/>
            <a:gdLst>
              <a:gd name="connsiteX0" fmla="*/ 2869223 w 2869223"/>
              <a:gd name="connsiteY0" fmla="*/ 7509684 h 7509684"/>
              <a:gd name="connsiteX1" fmla="*/ 2739939 w 2869223"/>
              <a:gd name="connsiteY1" fmla="*/ 7509684 h 7509684"/>
              <a:gd name="connsiteX2" fmla="*/ 0 w 2869223"/>
              <a:gd name="connsiteY2" fmla="*/ 1024041 h 7509684"/>
              <a:gd name="connsiteX3" fmla="*/ 2423983 w 2869223"/>
              <a:gd name="connsiteY3" fmla="*/ 0 h 7509684"/>
              <a:gd name="connsiteX4" fmla="*/ 2384614 w 2869223"/>
              <a:gd name="connsiteY4" fmla="*/ 222924 h 7509684"/>
              <a:gd name="connsiteX5" fmla="*/ 2183957 w 2869223"/>
              <a:gd name="connsiteY5" fmla="*/ 3241119 h 7509684"/>
              <a:gd name="connsiteX6" fmla="*/ 2869223 w 2869223"/>
              <a:gd name="connsiteY6" fmla="*/ 7509684 h 750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9223" h="7509684">
                <a:moveTo>
                  <a:pt x="2869223" y="7509684"/>
                </a:moveTo>
                <a:lnTo>
                  <a:pt x="2739939" y="7509684"/>
                </a:lnTo>
                <a:lnTo>
                  <a:pt x="0" y="1024041"/>
                </a:lnTo>
                <a:lnTo>
                  <a:pt x="2423983" y="0"/>
                </a:lnTo>
                <a:lnTo>
                  <a:pt x="2384614" y="222924"/>
                </a:lnTo>
                <a:cubicBezTo>
                  <a:pt x="2260622" y="995428"/>
                  <a:pt x="2183957" y="2062569"/>
                  <a:pt x="2183957" y="3241119"/>
                </a:cubicBezTo>
                <a:cubicBezTo>
                  <a:pt x="2183957" y="5598221"/>
                  <a:pt x="2490620" y="7509684"/>
                  <a:pt x="2869223" y="7509684"/>
                </a:cubicBezTo>
                <a:close/>
              </a:path>
            </a:pathLst>
          </a:custGeom>
          <a:solidFill>
            <a:srgbClr val="94A2AD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09956" y="2884333"/>
            <a:ext cx="116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</a:t>
            </a:r>
            <a:endParaRPr lang="ko-KR" altLang="en-US" sz="20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565000" y="2767351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99290" y="2862712"/>
            <a:ext cx="182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기능 설명</a:t>
            </a:r>
            <a:endParaRPr lang="en-US" altLang="ko-KR" sz="2000" dirty="0" smtClean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392500" y="4119708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6357341" y="3622879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07.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685615" y="4207654"/>
            <a:ext cx="167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1D212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시연</a:t>
            </a:r>
            <a:endParaRPr lang="ko-KR" altLang="en-US" sz="2000" dirty="0">
              <a:solidFill>
                <a:srgbClr val="1D212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599290" y="4119708"/>
            <a:ext cx="1826204" cy="566438"/>
          </a:xfrm>
          <a:prstGeom prst="roundRect">
            <a:avLst>
              <a:gd name="adj" fmla="val 12066"/>
            </a:avLst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flipH="1">
            <a:off x="8564131" y="3622879"/>
            <a:ext cx="88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94A2AD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08.</a:t>
            </a:r>
            <a:endParaRPr lang="ko-KR" altLang="en-US" sz="3200" dirty="0">
              <a:solidFill>
                <a:srgbClr val="94A2AD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800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로그인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/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회원가입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92" y="1712537"/>
            <a:ext cx="5536104" cy="4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800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마이페이지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34" y="1590269"/>
            <a:ext cx="945011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800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강의목록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6" y="1389918"/>
            <a:ext cx="7251082" cy="51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800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관리자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42" y="1317918"/>
            <a:ext cx="7916380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800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)-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장바구니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,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결제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59" y="1293186"/>
            <a:ext cx="7364330" cy="53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74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 – 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고객문의 게시판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82" y="1358350"/>
            <a:ext cx="7885355" cy="50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743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EQUENCE 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시퀀스다이어그램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 – 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코움터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 게시판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26" y="1293186"/>
            <a:ext cx="7049484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3101" y="784960"/>
            <a:ext cx="486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LASSDIAGRAM(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클래스다이어그램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10334" y="642307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C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52754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81" y="1695660"/>
            <a:ext cx="10288436" cy="407726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641521" y="2029186"/>
            <a:ext cx="3564142" cy="1331635"/>
          </a:xfrm>
          <a:prstGeom prst="roundRect">
            <a:avLst>
              <a:gd name="adj" fmla="val 0"/>
            </a:avLst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236472" y="1779986"/>
            <a:ext cx="978568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코움터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26389" y="2029186"/>
            <a:ext cx="2238212" cy="133163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962274" y="3114926"/>
            <a:ext cx="80633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관리자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84696" y="2034842"/>
            <a:ext cx="3489050" cy="1599553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208779" y="1790596"/>
            <a:ext cx="1176094" cy="2539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고객문의 게시판</a:t>
            </a:r>
            <a:endParaRPr lang="ko-KR" altLang="en-US" sz="105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1521" y="3694347"/>
            <a:ext cx="6243175" cy="1655695"/>
          </a:xfrm>
          <a:prstGeom prst="roundRect">
            <a:avLst>
              <a:gd name="adj" fmla="val 0"/>
            </a:avLst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633500" y="5343466"/>
            <a:ext cx="3581539" cy="25391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메인홈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05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코코아란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05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강의정보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05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별점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좋아요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사람인</a:t>
            </a:r>
            <a:r>
              <a:rPr lang="en-US" altLang="ko-KR" sz="105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API</a:t>
            </a:r>
            <a:endParaRPr lang="ko-KR" altLang="en-US" sz="105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27462" y="3701174"/>
            <a:ext cx="3446284" cy="1793247"/>
          </a:xfrm>
          <a:prstGeom prst="roundRect">
            <a:avLst>
              <a:gd name="adj" fmla="val 0"/>
            </a:avLst>
          </a:prstGeom>
          <a:noFill/>
          <a:ln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208779" y="5478379"/>
            <a:ext cx="1176094" cy="253916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장바구니</a:t>
            </a:r>
            <a:r>
              <a:rPr lang="en-US" altLang="ko-KR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50" b="1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결제</a:t>
            </a:r>
            <a:endParaRPr lang="ko-KR" altLang="en-US" sz="1050" b="1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74938" y="5772011"/>
            <a:ext cx="9878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총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33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 테이블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메인 등 주요기능 클래스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13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고객문의게시판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6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장바구니및결제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7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코움터게시판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관리자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671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3101" y="784960"/>
            <a:ext cx="486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LASSDIAGRAM(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클래스다이어그램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10334" y="642307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C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573646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1115" y="1225570"/>
            <a:ext cx="11814638" cy="5291349"/>
            <a:chOff x="221115" y="1225570"/>
            <a:chExt cx="11814638" cy="5291349"/>
          </a:xfrm>
        </p:grpSpPr>
        <p:sp>
          <p:nvSpPr>
            <p:cNvPr id="20" name="타원 19"/>
            <p:cNvSpPr/>
            <p:nvPr/>
          </p:nvSpPr>
          <p:spPr>
            <a:xfrm>
              <a:off x="681799" y="1317918"/>
              <a:ext cx="144000" cy="144000"/>
            </a:xfrm>
            <a:prstGeom prst="ellipse">
              <a:avLst/>
            </a:prstGeom>
            <a:solidFill>
              <a:srgbClr val="ADB2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48973" y="1933596"/>
              <a:ext cx="216000" cy="216000"/>
            </a:xfrm>
            <a:prstGeom prst="ellipse">
              <a:avLst/>
            </a:prstGeom>
            <a:solidFill>
              <a:srgbClr val="94A2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7440" y="2325680"/>
              <a:ext cx="180000" cy="180000"/>
            </a:xfrm>
            <a:prstGeom prst="ellipse">
              <a:avLst/>
            </a:prstGeom>
            <a:solidFill>
              <a:srgbClr val="ADB2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48973" y="3670115"/>
              <a:ext cx="216000" cy="216000"/>
            </a:xfrm>
            <a:prstGeom prst="ellipse">
              <a:avLst/>
            </a:prstGeom>
            <a:solidFill>
              <a:srgbClr val="94A2A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81799" y="4000869"/>
              <a:ext cx="144000" cy="144000"/>
            </a:xfrm>
            <a:prstGeom prst="ellipse">
              <a:avLst/>
            </a:prstGeom>
            <a:solidFill>
              <a:srgbClr val="ADB2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18483919">
              <a:off x="701321" y="4275456"/>
              <a:ext cx="108000" cy="108000"/>
            </a:xfrm>
            <a:prstGeom prst="ellipse">
              <a:avLst/>
            </a:prstGeom>
            <a:solidFill>
              <a:srgbClr val="94A2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81799" y="4730631"/>
              <a:ext cx="144000" cy="144000"/>
            </a:xfrm>
            <a:prstGeom prst="ellipse">
              <a:avLst/>
            </a:prstGeom>
            <a:solidFill>
              <a:srgbClr val="94A2A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681799" y="4976254"/>
              <a:ext cx="144000" cy="144000"/>
            </a:xfrm>
            <a:prstGeom prst="ellipse">
              <a:avLst/>
            </a:prstGeom>
            <a:solidFill>
              <a:srgbClr val="ADB2B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 rot="19611387" flipV="1">
              <a:off x="601069" y="4781773"/>
              <a:ext cx="288000" cy="36000"/>
            </a:xfrm>
            <a:prstGeom prst="ellipse">
              <a:avLst/>
            </a:prstGeom>
            <a:noFill/>
            <a:ln>
              <a:solidFill>
                <a:srgbClr val="ADB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flipV="1">
              <a:off x="500072" y="3734295"/>
              <a:ext cx="504000" cy="60885"/>
            </a:xfrm>
            <a:prstGeom prst="ellipse">
              <a:avLst/>
            </a:prstGeom>
            <a:noFill/>
            <a:ln>
              <a:solidFill>
                <a:srgbClr val="ADB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15" y="1227082"/>
              <a:ext cx="8098042" cy="506419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613" y="3707915"/>
              <a:ext cx="4672071" cy="20339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1684" y="1225570"/>
              <a:ext cx="3774068" cy="163794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1225" y="2863515"/>
              <a:ext cx="3854528" cy="117171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841" y="3980254"/>
              <a:ext cx="3815911" cy="118299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0473" y="5143739"/>
              <a:ext cx="3825279" cy="93027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9840" y="6065630"/>
              <a:ext cx="3815911" cy="45128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21115" y="6271761"/>
              <a:ext cx="7998724" cy="245158"/>
            </a:xfrm>
            <a:prstGeom prst="rect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24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3101" y="784960"/>
            <a:ext cx="486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BDIAGRAM(DM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다이어그램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10334" y="642307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D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73646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57;p11"/>
          <p:cNvSpPr/>
          <p:nvPr/>
        </p:nvSpPr>
        <p:spPr>
          <a:xfrm>
            <a:off x="1733728" y="1633203"/>
            <a:ext cx="1309858" cy="433976"/>
          </a:xfrm>
          <a:prstGeom prst="rect">
            <a:avLst/>
          </a:prstGeom>
          <a:solidFill>
            <a:srgbClr val="714A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ER</a:t>
            </a:r>
            <a:r>
              <a:rPr lang="ko-KR" altLang="en-US" sz="1200" b="0" i="0" u="none" strike="noStrike" cap="none" dirty="0" err="1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다이아그램</a:t>
            </a:r>
            <a:endParaRPr sz="1200" b="0" i="0" u="none" strike="noStrike" cap="none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58" y="1344614"/>
            <a:ext cx="8226754" cy="50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16732" y="784960"/>
            <a:ext cx="229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ONCEPT(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컨셉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Britannic Bold" panose="020B0903060703020204" pitchFamily="34" charset="0"/>
              </a:rPr>
              <a:t>C</a:t>
            </a:r>
            <a:endParaRPr lang="ko-KR" altLang="en-US" sz="320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352" y="1534830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046040" y="4350907"/>
            <a:ext cx="1063257" cy="264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541343" y="4334013"/>
            <a:ext cx="1212132" cy="264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874302" y="4343600"/>
            <a:ext cx="1059397" cy="264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807130" y="4196924"/>
            <a:ext cx="909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8695A1">
                      <a:alpha val="0"/>
                    </a:srgb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rPr>
              <a:t> Coding</a:t>
            </a:r>
            <a:r>
              <a:rPr lang="ko-KR" altLang="en-US" b="1" dirty="0" smtClean="0">
                <a:ln>
                  <a:solidFill>
                    <a:srgbClr val="8695A1">
                      <a:alpha val="0"/>
                    </a:srgb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rPr>
              <a:t>   </a:t>
            </a:r>
            <a:r>
              <a:rPr lang="ko-KR" altLang="en-US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과 관련된   </a:t>
            </a:r>
            <a:r>
              <a:rPr lang="en-US" altLang="ko-KR" b="1" dirty="0" smtClean="0">
                <a:ln>
                  <a:solidFill>
                    <a:srgbClr val="8695A1">
                      <a:alpha val="0"/>
                    </a:srgb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rPr>
              <a:t>Course</a:t>
            </a:r>
            <a:r>
              <a:rPr lang="en-US" altLang="ko-KR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</a:t>
            </a:r>
            <a:r>
              <a:rPr lang="ko-KR" altLang="en-US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강의를 운영하는 온라인  </a:t>
            </a:r>
            <a:r>
              <a:rPr lang="en-US" altLang="ko-KR" b="1" dirty="0" smtClean="0">
                <a:ln>
                  <a:solidFill>
                    <a:srgbClr val="8695A1">
                      <a:alpha val="0"/>
                    </a:srgb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rPr>
              <a:t>Academy</a:t>
            </a:r>
            <a:r>
              <a:rPr lang="en-US" altLang="ko-KR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  <a:r>
              <a:rPr lang="ko-KR" altLang="en-US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학원을 의미합니다</a:t>
            </a:r>
            <a:r>
              <a:rPr lang="en-US" altLang="ko-KR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가공하기 전 씁쓸했던 카카오 열매는 가공 후 달달한 초콜릿으로 변합니다</a:t>
            </a:r>
            <a:r>
              <a:rPr lang="en-US" altLang="ko-KR" dirty="0" smtClean="0">
                <a:ln>
                  <a:solidFill>
                    <a:srgbClr val="8695A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07130" y="5148214"/>
            <a:ext cx="7806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코코아에서 코딩을 통해 열매가 달콤한 코코아로 바뀌어가는 학생들을 표현하였습니다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671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28607" y="836258"/>
            <a:ext cx="6345034" cy="1222307"/>
            <a:chOff x="3266252" y="553287"/>
            <a:chExt cx="6345034" cy="1222307"/>
          </a:xfrm>
        </p:grpSpPr>
        <p:sp>
          <p:nvSpPr>
            <p:cNvPr id="56" name="TextBox 55"/>
            <p:cNvSpPr txBox="1"/>
            <p:nvPr/>
          </p:nvSpPr>
          <p:spPr>
            <a:xfrm>
              <a:off x="3340166" y="553287"/>
              <a:ext cx="62711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 err="1" smtClean="0">
                  <a:solidFill>
                    <a:schemeClr val="tx2">
                      <a:lumMod val="75000"/>
                      <a:alpha val="13000"/>
                    </a:schemeClr>
                  </a:solidFill>
                  <a:latin typeface="Britannic Bold" panose="020B0903060703020204" pitchFamily="34" charset="0"/>
                </a:rPr>
                <a:t>CoCoA</a:t>
              </a:r>
              <a:endParaRPr lang="ko-KR" altLang="en-US" sz="7200" dirty="0">
                <a:solidFill>
                  <a:schemeClr val="tx2">
                    <a:lumMod val="75000"/>
                    <a:alpha val="13000"/>
                  </a:schemeClr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66252" y="575265"/>
              <a:ext cx="62711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 err="1" smtClean="0">
                  <a:solidFill>
                    <a:schemeClr val="tx2">
                      <a:lumMod val="75000"/>
                      <a:alpha val="55000"/>
                    </a:schemeClr>
                  </a:solidFill>
                  <a:latin typeface="Britannic Bold" panose="020B0903060703020204" pitchFamily="34" charset="0"/>
                </a:rPr>
                <a:t>CoCoA</a:t>
              </a:r>
              <a:r>
                <a:rPr lang="en-US" altLang="ko-KR" sz="7200" dirty="0" smtClean="0">
                  <a:solidFill>
                    <a:schemeClr val="tx2">
                      <a:lumMod val="75000"/>
                      <a:alpha val="55000"/>
                    </a:schemeClr>
                  </a:solidFill>
                  <a:latin typeface="Britannic Bold" panose="020B0903060703020204" pitchFamily="34" charset="0"/>
                </a:rPr>
                <a:t>; </a:t>
              </a:r>
              <a:r>
                <a:rPr lang="ko-KR" altLang="en-US" sz="2800" b="1" dirty="0" smtClean="0">
                  <a:solidFill>
                    <a:schemeClr val="tx2">
                      <a:lumMod val="75000"/>
                      <a:alpha val="5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코딩 코스 아카데미</a:t>
              </a:r>
              <a:endParaRPr lang="ko-KR" altLang="en-US" sz="2800" b="1" dirty="0">
                <a:solidFill>
                  <a:schemeClr val="tx2">
                    <a:lumMod val="75000"/>
                    <a:alpha val="5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93" y="2097487"/>
            <a:ext cx="3115580" cy="1812808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842823" y="2063881"/>
            <a:ext cx="2819089" cy="1890152"/>
          </a:xfrm>
          <a:prstGeom prst="rect">
            <a:avLst/>
          </a:prstGeom>
          <a:noFill/>
          <a:ln w="12700">
            <a:solidFill>
              <a:srgbClr val="94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7" y="2097487"/>
            <a:ext cx="3154580" cy="1812808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5066181" y="2063881"/>
            <a:ext cx="2819089" cy="1890152"/>
          </a:xfrm>
          <a:prstGeom prst="rect">
            <a:avLst/>
          </a:prstGeom>
          <a:noFill/>
          <a:ln w="12700">
            <a:solidFill>
              <a:srgbClr val="94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8289539" y="2063881"/>
            <a:ext cx="2819089" cy="1890152"/>
          </a:xfrm>
          <a:prstGeom prst="rect">
            <a:avLst/>
          </a:prstGeom>
          <a:noFill/>
          <a:ln w="12700">
            <a:solidFill>
              <a:srgbClr val="94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9729537" y="2041522"/>
            <a:ext cx="1334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Acardemy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34902" y="2054222"/>
            <a:ext cx="118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Course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5" y="2089091"/>
            <a:ext cx="3044084" cy="182120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424376" y="2054222"/>
            <a:ext cx="118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Coding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7130" y="5643343"/>
            <a:ext cx="7806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(Coding Course Academy;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온라인 코딩 학원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671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0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3101" y="784960"/>
            <a:ext cx="229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BDIAGRAM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10334" y="642307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D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73646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Google Shape;257;p11"/>
          <p:cNvSpPr/>
          <p:nvPr/>
        </p:nvSpPr>
        <p:spPr>
          <a:xfrm>
            <a:off x="10331343" y="1245621"/>
            <a:ext cx="1309858" cy="433976"/>
          </a:xfrm>
          <a:prstGeom prst="rect">
            <a:avLst/>
          </a:prstGeom>
          <a:solidFill>
            <a:srgbClr val="714A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DB</a:t>
            </a:r>
            <a:r>
              <a:rPr lang="ko-KR" altLang="en-US" sz="1200" b="0" i="0" u="none" strike="noStrike" cap="none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명세서</a:t>
            </a:r>
            <a:endParaRPr sz="1200" b="0" i="0" u="none" strike="noStrike" cap="none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66" y="1245621"/>
            <a:ext cx="3976909" cy="1466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66" y="2779759"/>
            <a:ext cx="3976909" cy="19356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495" y="1245621"/>
            <a:ext cx="4826199" cy="30261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495" y="4383539"/>
            <a:ext cx="4826199" cy="12404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966" y="4805336"/>
            <a:ext cx="3976909" cy="13340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495" y="5678181"/>
            <a:ext cx="4826199" cy="10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3101" y="784960"/>
            <a:ext cx="229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BDIAGRAM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10334" y="642307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D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73646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Google Shape;257;p11"/>
          <p:cNvSpPr/>
          <p:nvPr/>
        </p:nvSpPr>
        <p:spPr>
          <a:xfrm>
            <a:off x="10263213" y="1328026"/>
            <a:ext cx="1309858" cy="433976"/>
          </a:xfrm>
          <a:prstGeom prst="rect">
            <a:avLst/>
          </a:prstGeom>
          <a:solidFill>
            <a:srgbClr val="714A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DB</a:t>
            </a:r>
            <a:r>
              <a:rPr lang="ko-KR" altLang="en-US" sz="1200" b="0" i="0" u="none" strike="noStrike" cap="none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rPr>
              <a:t>명세서</a:t>
            </a:r>
            <a:endParaRPr sz="1200" b="0" i="0" u="none" strike="noStrike" cap="none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38" y="2985764"/>
            <a:ext cx="4232360" cy="8864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47" y="1317918"/>
            <a:ext cx="4460116" cy="4267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38" y="1293855"/>
            <a:ext cx="4225796" cy="15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90800" y="2443163"/>
            <a:ext cx="7010401" cy="1971675"/>
          </a:xfrm>
          <a:prstGeom prst="rect">
            <a:avLst/>
          </a:prstGeom>
          <a:gradFill flip="none" rotWithShape="1">
            <a:gsLst>
              <a:gs pos="0">
                <a:srgbClr val="94A2AD">
                  <a:shade val="30000"/>
                  <a:satMod val="115000"/>
                  <a:alpha val="65000"/>
                </a:srgbClr>
              </a:gs>
              <a:gs pos="50000">
                <a:srgbClr val="94A2AD">
                  <a:shade val="67500"/>
                  <a:satMod val="115000"/>
                </a:srgbClr>
              </a:gs>
              <a:gs pos="100000">
                <a:srgbClr val="94A2A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2460916"/>
            <a:ext cx="12192000" cy="1971677"/>
          </a:xfrm>
          <a:prstGeom prst="rect">
            <a:avLst/>
          </a:prstGeom>
          <a:solidFill>
            <a:srgbClr val="714A4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40050" y="2921168"/>
            <a:ext cx="757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rgbClr val="8695A1"/>
                  </a:solidFill>
                </a:ln>
                <a:solidFill>
                  <a:schemeClr val="bg1"/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U</a:t>
            </a:r>
            <a:endParaRPr lang="ko-KR" altLang="en-US" sz="6000" dirty="0">
              <a:ln>
                <a:solidFill>
                  <a:srgbClr val="8695A1"/>
                </a:solidFill>
              </a:ln>
              <a:solidFill>
                <a:schemeClr val="bg1"/>
              </a:solidFill>
              <a:effectLst/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4600" y="4431088"/>
            <a:ext cx="5881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n>
                  <a:solidFill>
                    <a:srgbClr val="8695A1"/>
                  </a:solidFill>
                </a:ln>
                <a:solidFill>
                  <a:srgbClr val="8695A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정성스레 작성하였습니다</a:t>
            </a:r>
            <a:r>
              <a:rPr lang="en-US" altLang="ko-KR" sz="1100" smtClean="0">
                <a:ln>
                  <a:solidFill>
                    <a:srgbClr val="8695A1"/>
                  </a:solidFill>
                </a:ln>
                <a:solidFill>
                  <a:srgbClr val="8695A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 </a:t>
            </a:r>
            <a:r>
              <a:rPr lang="ko-KR" altLang="en-US" sz="1100" smtClean="0">
                <a:ln>
                  <a:solidFill>
                    <a:srgbClr val="8695A1"/>
                  </a:solidFill>
                </a:ln>
                <a:solidFill>
                  <a:srgbClr val="8695A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진심이 전해지기를 바래봅니다</a:t>
            </a:r>
            <a:r>
              <a:rPr lang="en-US" altLang="ko-KR" sz="1100" smtClean="0">
                <a:ln>
                  <a:solidFill>
                    <a:srgbClr val="8695A1"/>
                  </a:solidFill>
                </a:ln>
                <a:solidFill>
                  <a:srgbClr val="8695A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. :)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2601" y="4118787"/>
            <a:ext cx="757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여기까지 읽어주셔서 감사합니다</a:t>
            </a:r>
            <a:r>
              <a:rPr lang="en-US" altLang="ko-KR" sz="1200" dirty="0" smtClean="0">
                <a:solidFill>
                  <a:schemeClr val="bg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4600" y="4431088"/>
            <a:ext cx="3902242" cy="261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4692698"/>
            <a:ext cx="757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이제부터 시연을 시작하겠습니다</a:t>
            </a:r>
            <a:r>
              <a:rPr lang="en-US" altLang="ko-KR" sz="1600" dirty="0" smtClean="0"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16732" y="784960"/>
            <a:ext cx="229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Britannic Bold" panose="020B0903060703020204" pitchFamily="34" charset="0"/>
              </a:rPr>
              <a:t>TRODUCTION(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소개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I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102" y="1534830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843959" y="780797"/>
            <a:ext cx="6298653" cy="873520"/>
            <a:chOff x="1510920" y="1518097"/>
            <a:chExt cx="6298653" cy="873520"/>
          </a:xfrm>
        </p:grpSpPr>
        <p:sp>
          <p:nvSpPr>
            <p:cNvPr id="56" name="TextBox 55"/>
            <p:cNvSpPr txBox="1"/>
            <p:nvPr/>
          </p:nvSpPr>
          <p:spPr>
            <a:xfrm>
              <a:off x="1538453" y="1560620"/>
              <a:ext cx="6271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 err="1" smtClean="0">
                  <a:solidFill>
                    <a:schemeClr val="tx2">
                      <a:lumMod val="75000"/>
                      <a:alpha val="13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코송이팀</a:t>
              </a:r>
              <a:endParaRPr lang="ko-KR" altLang="en-US" sz="4800" b="1" dirty="0">
                <a:solidFill>
                  <a:schemeClr val="tx2">
                    <a:lumMod val="75000"/>
                    <a:alpha val="13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10920" y="1518097"/>
              <a:ext cx="6271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 err="1" smtClean="0">
                  <a:solidFill>
                    <a:schemeClr val="tx2">
                      <a:lumMod val="75000"/>
                      <a:alpha val="5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코송이팀</a:t>
              </a:r>
              <a:endParaRPr lang="ko-KR" altLang="en-US" sz="4800" b="1" dirty="0">
                <a:solidFill>
                  <a:schemeClr val="tx2">
                    <a:lumMod val="75000"/>
                    <a:alpha val="5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03740" y="1557128"/>
            <a:ext cx="7806623" cy="380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코딩 애송이들이 모인 </a:t>
            </a:r>
            <a:r>
              <a:rPr lang="ko-KR" altLang="en-US" sz="1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코송이팀을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소개합니다 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sym typeface="Wingdings" panose="05000000000000000000" pitchFamily="2" charset="2"/>
              </a:rPr>
              <a:t>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671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27" y="2278459"/>
            <a:ext cx="1657836" cy="1666562"/>
          </a:xfrm>
          <a:prstGeom prst="rect">
            <a:avLst/>
          </a:prstGeom>
          <a:ln>
            <a:solidFill>
              <a:srgbClr val="714A44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9" y="2287185"/>
            <a:ext cx="1657836" cy="1657836"/>
          </a:xfrm>
          <a:prstGeom prst="rect">
            <a:avLst/>
          </a:prstGeom>
          <a:ln>
            <a:solidFill>
              <a:srgbClr val="714A44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71" y="2282822"/>
            <a:ext cx="1657836" cy="1657836"/>
          </a:xfrm>
          <a:prstGeom prst="rect">
            <a:avLst/>
          </a:prstGeom>
          <a:ln>
            <a:solidFill>
              <a:srgbClr val="714A44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30" y="2287185"/>
            <a:ext cx="1657836" cy="1657836"/>
          </a:xfrm>
          <a:prstGeom prst="rect">
            <a:avLst/>
          </a:prstGeom>
          <a:ln>
            <a:solidFill>
              <a:srgbClr val="714A44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182537" y="3949110"/>
            <a:ext cx="1665857" cy="345671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송병권</a:t>
            </a:r>
            <a:r>
              <a:rPr lang="en-US" altLang="ko-KR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팀장</a:t>
            </a:r>
            <a:r>
              <a:rPr lang="en-US" altLang="ko-KR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44203" y="3949110"/>
            <a:ext cx="1665857" cy="345671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김미정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82076" y="3949110"/>
            <a:ext cx="1665857" cy="345671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정세연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903908" y="3949110"/>
            <a:ext cx="1665857" cy="345671"/>
          </a:xfrm>
          <a:prstGeom prst="rect">
            <a:avLst/>
          </a:prstGeom>
          <a:solidFill>
            <a:srgbClr val="714A44"/>
          </a:solidFill>
          <a:ln w="3175">
            <a:solidFill>
              <a:srgbClr val="71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강지윤</a:t>
            </a:r>
            <a:endParaRPr lang="ko-KR" altLang="en-US" sz="14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2537" y="4423789"/>
            <a:ext cx="1657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팀장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챗봇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코움터</a:t>
            </a:r>
            <a:r>
              <a:rPr lang="ko-KR" altLang="en-US" sz="1200" dirty="0" smtClean="0"/>
              <a:t> 게시판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관리자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프론트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457027" y="4423789"/>
            <a:ext cx="1657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고객문의 게시판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사람인</a:t>
            </a:r>
            <a:r>
              <a:rPr lang="en-US" altLang="ko-KR" sz="1200" dirty="0" smtClean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장바구니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강의상세페이지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관리자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프론트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693471" y="4423789"/>
            <a:ext cx="1657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회원가입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인증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유효성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개인정보수정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좋아요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별점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리뷰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프론트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8921894" y="4423789"/>
            <a:ext cx="1657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장바구니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결제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메인팝업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관리자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프론트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512" y="5819197"/>
            <a:ext cx="404224" cy="34850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317" y="5819197"/>
            <a:ext cx="404224" cy="34850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761" y="5819197"/>
            <a:ext cx="404224" cy="34850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205" y="5819197"/>
            <a:ext cx="404224" cy="3485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19907" y="5878033"/>
            <a:ext cx="18405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github.com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SongByungKwon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99037" y="5878033"/>
            <a:ext cx="14510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github.com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mijeong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-k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62624" y="5878033"/>
            <a:ext cx="15953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github.com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9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jungseyeonn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151494" y="5878033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github.com</a:t>
            </a:r>
            <a:r>
              <a:rPr lang="ko-KR" altLang="en-US" sz="9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/jiyun1013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73646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16732" y="784960"/>
            <a:ext cx="4003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Britannic Bold" panose="020B0903060703020204" pitchFamily="34" charset="0"/>
              </a:rPr>
              <a:t>ONCEPT_color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(</a:t>
            </a:r>
            <a:r>
              <a:rPr lang="ko-KR" altLang="en-US" sz="2000" dirty="0" err="1" smtClean="0">
                <a:latin typeface="Britannic Bold" panose="020B0903060703020204" pitchFamily="34" charset="0"/>
              </a:rPr>
              <a:t>컨셉컬러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C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00528" y="1156855"/>
            <a:ext cx="7744743" cy="4183846"/>
            <a:chOff x="2422650" y="1156855"/>
            <a:chExt cx="7744743" cy="4183846"/>
          </a:xfrm>
        </p:grpSpPr>
        <p:sp>
          <p:nvSpPr>
            <p:cNvPr id="8" name="TextBox 7"/>
            <p:cNvSpPr txBox="1"/>
            <p:nvPr/>
          </p:nvSpPr>
          <p:spPr>
            <a:xfrm>
              <a:off x="2518388" y="4817481"/>
              <a:ext cx="4766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코코아의 원재료인 카카오 색을 표현합니다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.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22650" y="1156855"/>
              <a:ext cx="33287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500" dirty="0" smtClean="0">
                  <a:solidFill>
                    <a:schemeClr val="tx1">
                      <a:alpha val="63000"/>
                    </a:schemeClr>
                  </a:solidFill>
                  <a:latin typeface="Britannic Bold" panose="020B0903060703020204" pitchFamily="34" charset="0"/>
                </a:rPr>
                <a:t>Base</a:t>
              </a:r>
              <a:endParaRPr lang="ko-KR" altLang="en-US" sz="11500" dirty="0">
                <a:solidFill>
                  <a:schemeClr val="tx1">
                    <a:alpha val="63000"/>
                  </a:schemeClr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590053" y="2768484"/>
              <a:ext cx="1410982" cy="1748066"/>
            </a:xfrm>
            <a:prstGeom prst="roundRect">
              <a:avLst>
                <a:gd name="adj" fmla="val 3841"/>
              </a:avLst>
            </a:prstGeom>
            <a:noFill/>
            <a:ln w="12700">
              <a:solidFill>
                <a:srgbClr val="94A2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4211308" y="2768484"/>
              <a:ext cx="1410982" cy="1748065"/>
            </a:xfrm>
            <a:prstGeom prst="roundRect">
              <a:avLst>
                <a:gd name="adj" fmla="val 4516"/>
              </a:avLst>
            </a:prstGeom>
            <a:noFill/>
            <a:ln w="12700">
              <a:solidFill>
                <a:srgbClr val="94A2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545106" y="2768484"/>
              <a:ext cx="1410982" cy="1748066"/>
            </a:xfrm>
            <a:prstGeom prst="roundRect">
              <a:avLst>
                <a:gd name="adj" fmla="val 3841"/>
              </a:avLst>
            </a:prstGeom>
            <a:noFill/>
            <a:ln w="12700">
              <a:solidFill>
                <a:srgbClr val="94A2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874353" y="2768484"/>
              <a:ext cx="1410982" cy="1748065"/>
            </a:xfrm>
            <a:prstGeom prst="roundRect">
              <a:avLst>
                <a:gd name="adj" fmla="val 4516"/>
              </a:avLst>
            </a:prstGeom>
            <a:noFill/>
            <a:ln w="12700">
              <a:solidFill>
                <a:srgbClr val="94A2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29608" y="2008416"/>
              <a:ext cx="14724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solidFill>
                    <a:srgbClr val="FF66FF">
                      <a:alpha val="62000"/>
                    </a:srgbClr>
                  </a:solidFill>
                  <a:latin typeface="Britannic Bold" panose="020B0903060703020204" pitchFamily="34" charset="0"/>
                </a:rPr>
                <a:t>Point</a:t>
              </a:r>
              <a:endParaRPr lang="ko-KR" altLang="en-US" sz="4400" dirty="0">
                <a:solidFill>
                  <a:srgbClr val="FF66FF">
                    <a:alpha val="62000"/>
                  </a:srgbClr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33801" y="4817481"/>
              <a:ext cx="1833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코코아의 달콤함을</a:t>
              </a:r>
              <a:endPara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  <a:p>
              <a:pPr algn="ctr"/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표현합니다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.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1772" y="3873722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</a:rPr>
                <a:t>6F4F28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234359" y="3873722"/>
              <a:ext cx="8066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</a:rPr>
                <a:t>A47C6D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83878" y="3873722"/>
              <a:ext cx="7072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</a:rPr>
                <a:t>59473f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558400" y="3873722"/>
              <a:ext cx="813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</a:rPr>
                <a:t>D8B8C5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597458" y="4132856"/>
              <a:ext cx="127631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rgb</a:t>
              </a:r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(111, 79, 40)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243976" y="4132856"/>
              <a:ext cx="135646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rgb</a:t>
              </a:r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(164,124,109)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553130" y="4132856"/>
              <a:ext cx="13420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rgb</a:t>
              </a:r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(216,184,197)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pic>
        <p:nvPicPr>
          <p:cNvPr id="1026" name="Picture 2" descr="#6f4f28 col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45" y="2856617"/>
            <a:ext cx="1209852" cy="8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#a47c6d colo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71" y="2836549"/>
            <a:ext cx="1260000" cy="9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#59473f colo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10" y="2842680"/>
            <a:ext cx="1268970" cy="91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6080713" y="4132856"/>
            <a:ext cx="1088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rgb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(89,71,63)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32" name="Picture 8" descr="#d8b8c5 color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427" y="2837686"/>
            <a:ext cx="1238096" cy="9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220" y="1562279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951424" y="2032764"/>
            <a:ext cx="2269994" cy="13786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791780" y="3783088"/>
            <a:ext cx="26650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코코아의 원재료인 </a:t>
            </a:r>
            <a:endParaRPr lang="en-US" altLang="ko-KR" sz="13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카카오 열매 모양으로</a:t>
            </a:r>
            <a:endParaRPr lang="en-US" altLang="ko-KR" sz="13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표현하였습니다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메인 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logo</a:t>
            </a:r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활용될 예정입니다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925802" y="1953171"/>
            <a:ext cx="23919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39447" y="1713367"/>
            <a:ext cx="564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250px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5317777" y="2032764"/>
            <a:ext cx="0" cy="13786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74473" y="2510867"/>
            <a:ext cx="564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200</a:t>
            </a:r>
          </a:p>
          <a:p>
            <a:pPr algn="ctr"/>
            <a:r>
              <a:rPr lang="en-US" altLang="ko-KR" sz="8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px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191597" y="2032764"/>
            <a:ext cx="2269994" cy="1378600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/>
          <p:nvPr/>
        </p:nvCxnSpPr>
        <p:spPr>
          <a:xfrm>
            <a:off x="7165975" y="1953171"/>
            <a:ext cx="23919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079620" y="1713367"/>
            <a:ext cx="5646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250px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9557950" y="2032764"/>
            <a:ext cx="0" cy="13786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414646" y="2510867"/>
            <a:ext cx="564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200</a:t>
            </a:r>
          </a:p>
          <a:p>
            <a:pPr algn="ctr"/>
            <a:r>
              <a:rPr lang="en-US" altLang="ko-KR" sz="8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px</a:t>
            </a:r>
            <a:endParaRPr lang="ko-KR" altLang="en-US" sz="8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31953" y="3783088"/>
            <a:ext cx="26650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표준형 로고의 텍스트는</a:t>
            </a:r>
            <a:endParaRPr lang="en-US" altLang="ko-KR" sz="13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삭제하고 간소화하였습니다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algn="ctr"/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하단 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logo </a:t>
            </a:r>
            <a:r>
              <a:rPr lang="ko-KR" altLang="en-US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로고가 필요한 영역에서 활용될 예정입니다</a:t>
            </a:r>
            <a:r>
              <a:rPr lang="en-US" altLang="ko-KR" sz="13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29029" y="4975113"/>
            <a:ext cx="118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표준형</a:t>
            </a:r>
            <a:endParaRPr lang="ko-KR" altLang="en-US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8075" y="4937774"/>
            <a:ext cx="933450" cy="385418"/>
          </a:xfrm>
          <a:prstGeom prst="rect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794002" y="4975113"/>
            <a:ext cx="118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간소화형</a:t>
            </a:r>
            <a:endParaRPr lang="ko-KR" altLang="en-US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13048" y="4937774"/>
            <a:ext cx="933450" cy="385418"/>
          </a:xfrm>
          <a:prstGeom prst="rect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7" y="1792490"/>
            <a:ext cx="1981251" cy="1585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50" y="2215306"/>
            <a:ext cx="1057423" cy="91452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16732" y="784960"/>
            <a:ext cx="316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Britannic Bold" panose="020B0903060703020204" pitchFamily="34" charset="0"/>
              </a:rPr>
              <a:t>ONCEPT_LogoType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로고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C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349484" y="683274"/>
            <a:ext cx="57005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err="1" smtClean="0">
                <a:solidFill>
                  <a:schemeClr val="tx2">
                    <a:lumMod val="75000"/>
                    <a:alpha val="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Nexon</a:t>
            </a:r>
            <a:endParaRPr lang="ko-KR" altLang="en-US" sz="8800">
              <a:solidFill>
                <a:schemeClr val="tx2">
                  <a:lumMod val="75000"/>
                  <a:alpha val="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85880" y="2478407"/>
            <a:ext cx="2274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err="1" smtClean="0">
                <a:solidFill>
                  <a:srgbClr val="E7BB4B">
                    <a:alpha val="31000"/>
                  </a:srgb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Nexon</a:t>
            </a:r>
            <a:endParaRPr lang="ko-KR" altLang="en-US" sz="5400">
              <a:solidFill>
                <a:srgbClr val="E7BB4B">
                  <a:alpha val="31000"/>
                </a:srgb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19853" y="4488329"/>
            <a:ext cx="57005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err="1" smtClean="0">
                <a:solidFill>
                  <a:schemeClr val="tx2">
                    <a:lumMod val="75000"/>
                    <a:alpha val="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Nexon</a:t>
            </a:r>
            <a:endParaRPr lang="ko-KR" altLang="en-US" sz="8800">
              <a:solidFill>
                <a:schemeClr val="tx2">
                  <a:lumMod val="75000"/>
                  <a:alpha val="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50836" y="2949039"/>
            <a:ext cx="57005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mtClean="0">
                <a:solidFill>
                  <a:schemeClr val="tx2">
                    <a:lumMod val="75000"/>
                    <a:alpha val="5000"/>
                  </a:scheme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Gothic</a:t>
            </a:r>
            <a:endParaRPr lang="ko-KR" altLang="en-US" sz="8800">
              <a:solidFill>
                <a:schemeClr val="tx2">
                  <a:lumMod val="75000"/>
                  <a:alpha val="5000"/>
                </a:scheme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6664" y="1272819"/>
            <a:ext cx="5700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err="1" smtClean="0">
                <a:solidFill>
                  <a:schemeClr val="tx2">
                    <a:lumMod val="75000"/>
                    <a:alpha val="7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Nexon</a:t>
            </a:r>
            <a:endParaRPr lang="ko-KR" altLang="en-US" sz="6600">
              <a:solidFill>
                <a:schemeClr val="tx2">
                  <a:lumMod val="75000"/>
                  <a:alpha val="7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51336" y="5447857"/>
            <a:ext cx="2018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mtClean="0">
                <a:solidFill>
                  <a:srgbClr val="E7BB4B">
                    <a:alpha val="46000"/>
                  </a:srgbClr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Gothic</a:t>
            </a:r>
            <a:endParaRPr lang="ko-KR" altLang="en-US" sz="4400">
              <a:solidFill>
                <a:srgbClr val="E7BB4B">
                  <a:alpha val="46000"/>
                </a:srgbClr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1216" y="46524"/>
            <a:ext cx="12020784" cy="6793924"/>
            <a:chOff x="171216" y="46524"/>
            <a:chExt cx="12020784" cy="6793924"/>
          </a:xfrm>
        </p:grpSpPr>
        <p:sp>
          <p:nvSpPr>
            <p:cNvPr id="5" name="직사각형 4"/>
            <p:cNvSpPr/>
            <p:nvPr/>
          </p:nvSpPr>
          <p:spPr>
            <a:xfrm>
              <a:off x="171216" y="1766718"/>
              <a:ext cx="12020784" cy="507373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638191" y="46524"/>
              <a:ext cx="10553809" cy="172732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56371" y="2341430"/>
            <a:ext cx="4693481" cy="1383371"/>
            <a:chOff x="1334679" y="2828663"/>
            <a:chExt cx="4693481" cy="1383371"/>
          </a:xfrm>
        </p:grpSpPr>
        <p:sp>
          <p:nvSpPr>
            <p:cNvPr id="11" name="직사각형 10"/>
            <p:cNvSpPr/>
            <p:nvPr/>
          </p:nvSpPr>
          <p:spPr>
            <a:xfrm>
              <a:off x="1334679" y="2828663"/>
              <a:ext cx="4489432" cy="138337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03990" y="3055108"/>
              <a:ext cx="4524170" cy="850659"/>
              <a:chOff x="1405296" y="2834041"/>
              <a:chExt cx="4524170" cy="85065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405296" y="2834041"/>
                <a:ext cx="4524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smtClean="0"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넥슨 </a:t>
                </a:r>
                <a:r>
                  <a:rPr lang="en-US" altLang="ko-KR" sz="3600" smtClean="0"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Lv.1 </a:t>
                </a:r>
                <a:r>
                  <a:rPr lang="ko-KR" altLang="en-US" sz="3600" smtClean="0"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고딕</a:t>
                </a:r>
                <a:endParaRPr lang="ko-KR" altLang="en-US" sz="3600"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51571" y="3423090"/>
                <a:ext cx="42426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제작</a:t>
                </a:r>
                <a:r>
                  <a:rPr lang="en-US" altLang="ko-KR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_</a:t>
                </a:r>
                <a:r>
                  <a:rPr lang="ko-KR" altLang="en-US" sz="110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넥슨 </a:t>
                </a:r>
                <a:r>
                  <a:rPr lang="ko-KR" altLang="en-US" sz="1100" b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형태</a:t>
                </a:r>
                <a:r>
                  <a:rPr lang="en-US" altLang="ko-KR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_</a:t>
                </a:r>
                <a:r>
                  <a:rPr lang="ko-KR" altLang="en-US" sz="110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고딕 </a:t>
                </a:r>
                <a:r>
                  <a:rPr lang="ko-KR" altLang="en-US" sz="1100" b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굵기</a:t>
                </a:r>
                <a:r>
                  <a:rPr lang="en-US" altLang="ko-KR" sz="11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_</a:t>
                </a:r>
                <a:r>
                  <a:rPr lang="en-US" altLang="ko-KR" sz="110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3</a:t>
                </a:r>
                <a:r>
                  <a:rPr lang="ko-KR" altLang="en-US" sz="110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넥슨Lv1고딕 Light" panose="00000300000000000000" pitchFamily="2" charset="-127"/>
                    <a:ea typeface="넥슨Lv1고딕 Light" panose="00000300000000000000" pitchFamily="2" charset="-127"/>
                  </a:rPr>
                  <a:t>가지</a:t>
                </a:r>
                <a:endPara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넥슨Lv1고딕 Light" panose="00000300000000000000" pitchFamily="2" charset="-127"/>
                  <a:ea typeface="넥슨Lv1고딕 Light" panose="00000300000000000000" pitchFamily="2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4864704" y="2418146"/>
            <a:ext cx="607677" cy="467387"/>
            <a:chOff x="3758731" y="3596571"/>
            <a:chExt cx="938657" cy="721957"/>
          </a:xfrm>
        </p:grpSpPr>
        <p:sp>
          <p:nvSpPr>
            <p:cNvPr id="51" name="타원 50"/>
            <p:cNvSpPr/>
            <p:nvPr/>
          </p:nvSpPr>
          <p:spPr>
            <a:xfrm>
              <a:off x="3758731" y="3596571"/>
              <a:ext cx="612000" cy="612000"/>
            </a:xfrm>
            <a:prstGeom prst="ellipse">
              <a:avLst/>
            </a:prstGeom>
            <a:noFill/>
            <a:ln w="57150">
              <a:solidFill>
                <a:srgbClr val="FFC000">
                  <a:alpha val="7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786603" y="3622334"/>
              <a:ext cx="566350" cy="566350"/>
            </a:xfrm>
            <a:prstGeom prst="ellipse">
              <a:avLst/>
            </a:prstGeom>
            <a:noFill/>
            <a:ln>
              <a:solidFill>
                <a:srgbClr val="FFC000">
                  <a:alpha val="7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양쪽 모서리가 둥근 사각형 55"/>
            <p:cNvSpPr/>
            <p:nvPr/>
          </p:nvSpPr>
          <p:spPr>
            <a:xfrm rot="7792521">
              <a:off x="4429699" y="4050839"/>
              <a:ext cx="94252" cy="4411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12700">
              <a:solidFill>
                <a:srgbClr val="FFC000">
                  <a:alpha val="7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26151" y="3144843"/>
            <a:ext cx="396000" cy="383610"/>
            <a:chOff x="1400073" y="3602534"/>
            <a:chExt cx="396000" cy="383610"/>
          </a:xfrm>
        </p:grpSpPr>
        <p:sp>
          <p:nvSpPr>
            <p:cNvPr id="21" name="직사각형 20"/>
            <p:cNvSpPr/>
            <p:nvPr/>
          </p:nvSpPr>
          <p:spPr>
            <a:xfrm>
              <a:off x="1400073" y="3950144"/>
              <a:ext cx="396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240528" y="3764534"/>
              <a:ext cx="360000" cy="36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033787" y="2125039"/>
            <a:ext cx="4672313" cy="1723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033787" y="2069174"/>
            <a:ext cx="572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NEXON_Lv.1_Gothic_Font </a:t>
            </a:r>
            <a:r>
              <a:rPr lang="ko-KR" altLang="en-US" sz="2800" smtClean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endParaRPr lang="ko-KR" altLang="en-US" sz="280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33787" y="2621356"/>
            <a:ext cx="572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NEXON_Lv.1_Gothic_Font </a:t>
            </a:r>
            <a:r>
              <a:rPr lang="ko-KR" altLang="en-US" sz="280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ko-KR" altLang="en-US" sz="280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33787" y="3171078"/>
            <a:ext cx="572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NEXON_Lv.1_Gothic_Font </a:t>
            </a:r>
            <a:r>
              <a:rPr lang="ko-KR" altLang="en-US" sz="28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ko-KR" altLang="en-US" sz="28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8352" y="4017167"/>
            <a:ext cx="922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 나 다 라 마 바 사 아 자 차 가 타 파 하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98352" y="4352116"/>
            <a:ext cx="922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Aa Bb Cc Dc Ff Gg Hh Ii Jj Kk Ll Mm Nn Oo Pp Qq Rr Ss Tt Uu Vv Ww Xx Yy Zz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C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2" y="784960"/>
            <a:ext cx="237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Britannic Bold" panose="020B0903060703020204" pitchFamily="34" charset="0"/>
              </a:rPr>
              <a:t>ONCEPT_Font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폰트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220" y="1562279"/>
            <a:ext cx="12192000" cy="526680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16732" y="784960"/>
            <a:ext cx="316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Britannic Bold" panose="020B0903060703020204" pitchFamily="34" charset="0"/>
              </a:rPr>
              <a:t>chedule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일정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Britannic Bold" panose="020B0903060703020204" pitchFamily="34" charset="0"/>
              </a:rPr>
              <a:t>S</a:t>
            </a:r>
            <a:endParaRPr lang="ko-KR" altLang="en-US" sz="32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1293186"/>
            <a:ext cx="10138610" cy="54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/>
          <p:cNvSpPr/>
          <p:nvPr/>
        </p:nvSpPr>
        <p:spPr>
          <a:xfrm>
            <a:off x="497259" y="676844"/>
            <a:ext cx="504000" cy="504000"/>
          </a:xfrm>
          <a:prstGeom prst="ellipse">
            <a:avLst/>
          </a:prstGeom>
          <a:solidFill>
            <a:srgbClr val="71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1799" y="4730631"/>
            <a:ext cx="144000" cy="144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9148" y="0"/>
            <a:ext cx="127000" cy="6858000"/>
          </a:xfrm>
          <a:prstGeom prst="rect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flipH="1">
            <a:off x="538909" y="632782"/>
            <a:ext cx="45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Britannic Bold" panose="020B0903060703020204" pitchFamily="34" charset="0"/>
              </a:rPr>
              <a:t>D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6731" y="784960"/>
            <a:ext cx="554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Britannic Bold" panose="020B0903060703020204" pitchFamily="34" charset="0"/>
              </a:rPr>
              <a:t>evelopment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 Environment(</a:t>
            </a:r>
            <a:r>
              <a:rPr lang="ko-KR" altLang="en-US" sz="2000" dirty="0" smtClean="0">
                <a:latin typeface="Britannic Bold" panose="020B0903060703020204" pitchFamily="34" charset="0"/>
              </a:rPr>
              <a:t>개발환경</a:t>
            </a:r>
            <a:r>
              <a:rPr lang="en-US" altLang="ko-KR" sz="2000" dirty="0" smtClean="0">
                <a:latin typeface="Britannic Bold" panose="020B0903060703020204" pitchFamily="34" charset="0"/>
              </a:rPr>
              <a:t>)</a:t>
            </a:r>
            <a:endParaRPr lang="ko-KR" altLang="en-US" sz="2000" dirty="0">
              <a:solidFill>
                <a:srgbClr val="E7BB4B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382286" y="2359318"/>
            <a:ext cx="4527639" cy="452751"/>
            <a:chOff x="1981334" y="1830789"/>
            <a:chExt cx="7784586" cy="452751"/>
          </a:xfrm>
        </p:grpSpPr>
        <p:sp>
          <p:nvSpPr>
            <p:cNvPr id="59" name="Google Shape;246;p11"/>
            <p:cNvSpPr/>
            <p:nvPr/>
          </p:nvSpPr>
          <p:spPr>
            <a:xfrm>
              <a:off x="1981334" y="1830789"/>
              <a:ext cx="7784586" cy="45275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63" name="Google Shape;250;p11"/>
            <p:cNvSpPr/>
            <p:nvPr/>
          </p:nvSpPr>
          <p:spPr>
            <a:xfrm>
              <a:off x="1981336" y="1830789"/>
              <a:ext cx="2252101" cy="452751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OS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1" name="Google Shape;255;p11"/>
            <p:cNvSpPr txBox="1"/>
            <p:nvPr/>
          </p:nvSpPr>
          <p:spPr>
            <a:xfrm>
              <a:off x="4341472" y="1917094"/>
              <a:ext cx="348512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Window</a:t>
              </a:r>
              <a:r>
                <a:rPr lang="ko-KR" sz="16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</a:t>
              </a:r>
              <a:r>
                <a:rPr 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1</a:t>
              </a:r>
              <a:r>
                <a:rPr lang="en-US" altLang="ko-KR" sz="1600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0</a:t>
              </a:r>
              <a:r>
                <a:rPr 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</a:t>
              </a:r>
              <a:r>
                <a:rPr lang="ko-KR" sz="16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Home 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382286" y="3122086"/>
            <a:ext cx="4527639" cy="433982"/>
            <a:chOff x="1981335" y="2606802"/>
            <a:chExt cx="7784587" cy="433982"/>
          </a:xfrm>
        </p:grpSpPr>
        <p:sp>
          <p:nvSpPr>
            <p:cNvPr id="60" name="Google Shape;247;p11"/>
            <p:cNvSpPr/>
            <p:nvPr/>
          </p:nvSpPr>
          <p:spPr>
            <a:xfrm>
              <a:off x="1981335" y="2606808"/>
              <a:ext cx="7784587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64" name="Google Shape;251;p11"/>
            <p:cNvSpPr/>
            <p:nvPr/>
          </p:nvSpPr>
          <p:spPr>
            <a:xfrm>
              <a:off x="1981436" y="2606802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IDE</a:t>
              </a:r>
              <a:endParaRPr sz="1400" b="0" i="0" u="none" strike="noStrike" cap="none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4" name="Google Shape;258;p11"/>
            <p:cNvSpPr txBox="1"/>
            <p:nvPr/>
          </p:nvSpPr>
          <p:spPr>
            <a:xfrm>
              <a:off x="4303932" y="2684042"/>
              <a:ext cx="546199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IntelliJ IDEA</a:t>
              </a:r>
              <a:r>
                <a:rPr 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2023</a:t>
              </a:r>
              <a:r>
                <a:rPr lang="en-US" alt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.1.3</a:t>
              </a:r>
              <a:r>
                <a:rPr 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78395" y="1648481"/>
            <a:ext cx="4772391" cy="433989"/>
            <a:chOff x="1981335" y="3331756"/>
            <a:chExt cx="8205401" cy="433989"/>
          </a:xfrm>
        </p:grpSpPr>
        <p:sp>
          <p:nvSpPr>
            <p:cNvPr id="48" name="Google Shape;245;p11"/>
            <p:cNvSpPr/>
            <p:nvPr/>
          </p:nvSpPr>
          <p:spPr>
            <a:xfrm>
              <a:off x="1981335" y="3331769"/>
              <a:ext cx="8205401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65" name="Google Shape;252;p11"/>
            <p:cNvSpPr/>
            <p:nvPr/>
          </p:nvSpPr>
          <p:spPr>
            <a:xfrm>
              <a:off x="1981336" y="3331756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언어</a:t>
              </a:r>
              <a:endParaRPr sz="1400" b="0" i="0" u="none" strike="noStrike" cap="none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5" name="Google Shape;259;p11"/>
            <p:cNvSpPr txBox="1"/>
            <p:nvPr/>
          </p:nvSpPr>
          <p:spPr>
            <a:xfrm>
              <a:off x="4303932" y="3397885"/>
              <a:ext cx="5882804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Java</a:t>
              </a:r>
              <a:r>
                <a:rPr lang="ko-KR" sz="15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</a:t>
              </a:r>
              <a:r>
                <a:rPr lang="ko-KR" sz="1500" b="0" i="0" u="none" strike="noStrike" cap="none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version</a:t>
              </a:r>
              <a:r>
                <a:rPr lang="ko-KR" sz="15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</a:t>
              </a:r>
              <a:r>
                <a:rPr lang="ko-KR" sz="15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11.0.19.0</a:t>
              </a:r>
              <a:r>
                <a:rPr lang="en-US" altLang="ko-KR" sz="15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, JavaScript</a:t>
              </a:r>
              <a:endParaRPr sz="15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678395" y="2359318"/>
            <a:ext cx="4772391" cy="434020"/>
            <a:chOff x="1981335" y="4045568"/>
            <a:chExt cx="8205401" cy="434020"/>
          </a:xfrm>
        </p:grpSpPr>
        <p:sp>
          <p:nvSpPr>
            <p:cNvPr id="61" name="Google Shape;248;p11"/>
            <p:cNvSpPr/>
            <p:nvPr/>
          </p:nvSpPr>
          <p:spPr>
            <a:xfrm>
              <a:off x="1981335" y="4045612"/>
              <a:ext cx="8205401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67" name="Google Shape;253;p11"/>
            <p:cNvSpPr/>
            <p:nvPr/>
          </p:nvSpPr>
          <p:spPr>
            <a:xfrm>
              <a:off x="1981442" y="4045568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DBMS</a:t>
              </a:r>
              <a:endParaRPr sz="1400" b="0" i="0" u="none" strike="noStrike" cap="none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6" name="Google Shape;260;p11"/>
            <p:cNvSpPr txBox="1"/>
            <p:nvPr/>
          </p:nvSpPr>
          <p:spPr>
            <a:xfrm>
              <a:off x="4303932" y="4113272"/>
              <a:ext cx="56229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Oracle 21c Express </a:t>
              </a:r>
              <a:r>
                <a:rPr lang="ko-KR" sz="1400" b="0" i="0" u="none" strike="noStrike" cap="none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Edition</a:t>
              </a:r>
              <a:r>
                <a:rPr lang="ko-KR" sz="14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21.0.0.0</a:t>
              </a:r>
              <a:endParaRPr sz="14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678395" y="3122086"/>
            <a:ext cx="4772391" cy="434026"/>
            <a:chOff x="1981335" y="4851784"/>
            <a:chExt cx="8205401" cy="434026"/>
          </a:xfrm>
        </p:grpSpPr>
        <p:sp>
          <p:nvSpPr>
            <p:cNvPr id="62" name="Google Shape;249;p11"/>
            <p:cNvSpPr/>
            <p:nvPr/>
          </p:nvSpPr>
          <p:spPr>
            <a:xfrm>
              <a:off x="1981335" y="4851834"/>
              <a:ext cx="8205401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70" name="Google Shape;254;p11"/>
            <p:cNvSpPr/>
            <p:nvPr/>
          </p:nvSpPr>
          <p:spPr>
            <a:xfrm>
              <a:off x="1981436" y="4851784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DBMS TOOL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7" name="Google Shape;261;p11"/>
            <p:cNvSpPr txBox="1"/>
            <p:nvPr/>
          </p:nvSpPr>
          <p:spPr>
            <a:xfrm>
              <a:off x="4303932" y="4914904"/>
              <a:ext cx="511994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DBeaver</a:t>
              </a:r>
              <a:r>
                <a:rPr lang="ko-KR" sz="1400" b="0" i="0" u="none" strike="noStrike" cap="none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 23.1.0.202306041918</a:t>
              </a:r>
              <a:endParaRPr sz="14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01106" y="3884810"/>
            <a:ext cx="4508819" cy="434001"/>
            <a:chOff x="1981335" y="5638422"/>
            <a:chExt cx="7752229" cy="434001"/>
          </a:xfrm>
        </p:grpSpPr>
        <p:sp>
          <p:nvSpPr>
            <p:cNvPr id="72" name="Google Shape;256;p11"/>
            <p:cNvSpPr/>
            <p:nvPr/>
          </p:nvSpPr>
          <p:spPr>
            <a:xfrm>
              <a:off x="1981335" y="5638447"/>
              <a:ext cx="7752229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73" name="Google Shape;257;p11"/>
            <p:cNvSpPr/>
            <p:nvPr/>
          </p:nvSpPr>
          <p:spPr>
            <a:xfrm>
              <a:off x="1981436" y="5638422"/>
              <a:ext cx="2252102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err="1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공유Tool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8" name="Google Shape;262;p11"/>
            <p:cNvSpPr txBox="1"/>
            <p:nvPr/>
          </p:nvSpPr>
          <p:spPr>
            <a:xfrm>
              <a:off x="4314831" y="5691701"/>
              <a:ext cx="284932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 err="1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Github</a:t>
              </a:r>
              <a:r>
                <a:rPr lang="en-US" alt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, Notion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753799" y="1050486"/>
            <a:ext cx="0" cy="4737100"/>
          </a:xfrm>
          <a:prstGeom prst="line">
            <a:avLst/>
          </a:prstGeom>
          <a:ln w="1905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81799" y="1317918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8973" y="1933596"/>
            <a:ext cx="216000" cy="216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57440" y="2325680"/>
            <a:ext cx="180000" cy="180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48973" y="3670115"/>
            <a:ext cx="216000" cy="216000"/>
          </a:xfrm>
          <a:prstGeom prst="ellipse">
            <a:avLst/>
          </a:prstGeom>
          <a:solidFill>
            <a:srgbClr val="94A2A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1799" y="4000869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 rot="18483919">
            <a:off x="701321" y="4275456"/>
            <a:ext cx="108000" cy="108000"/>
          </a:xfrm>
          <a:prstGeom prst="ellipse">
            <a:avLst/>
          </a:prstGeom>
          <a:solidFill>
            <a:srgbClr val="94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1799" y="4976254"/>
            <a:ext cx="144000" cy="144000"/>
          </a:xfrm>
          <a:prstGeom prst="ellipse">
            <a:avLst/>
          </a:prstGeom>
          <a:solidFill>
            <a:srgbClr val="ADB2B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9611387" flipV="1">
            <a:off x="601069" y="4781773"/>
            <a:ext cx="288000" cy="36000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500072" y="3734295"/>
            <a:ext cx="504000" cy="60885"/>
          </a:xfrm>
          <a:prstGeom prst="ellipse">
            <a:avLst/>
          </a:prstGeom>
          <a:noFill/>
          <a:ln>
            <a:solidFill>
              <a:srgbClr val="ADB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82286" y="1648494"/>
            <a:ext cx="4677963" cy="434001"/>
            <a:chOff x="1981335" y="1068393"/>
            <a:chExt cx="8043047" cy="434001"/>
          </a:xfrm>
        </p:grpSpPr>
        <p:sp>
          <p:nvSpPr>
            <p:cNvPr id="84" name="Google Shape;256;p11"/>
            <p:cNvSpPr/>
            <p:nvPr/>
          </p:nvSpPr>
          <p:spPr>
            <a:xfrm>
              <a:off x="1981335" y="1068418"/>
              <a:ext cx="7784587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85" name="Google Shape;257;p11"/>
            <p:cNvSpPr/>
            <p:nvPr/>
          </p:nvSpPr>
          <p:spPr>
            <a:xfrm>
              <a:off x="1981436" y="1068393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smtClean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Framework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86" name="Google Shape;262;p11"/>
            <p:cNvSpPr txBox="1"/>
            <p:nvPr/>
          </p:nvSpPr>
          <p:spPr>
            <a:xfrm>
              <a:off x="4303932" y="1131513"/>
              <a:ext cx="572045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altLang="ko-KR" sz="1600" dirty="0" err="1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MyBatis</a:t>
              </a:r>
              <a:r>
                <a:rPr lang="en-US" altLang="ko-KR" sz="1600" dirty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, </a:t>
              </a:r>
              <a:r>
                <a:rPr lang="en-US" altLang="ko-KR" sz="1600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Lombok, </a:t>
              </a:r>
              <a:r>
                <a:rPr lang="en-US" altLang="ko-KR" sz="1600" dirty="0" err="1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SpringBoot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401106" y="4604975"/>
            <a:ext cx="4508819" cy="434001"/>
            <a:chOff x="1981335" y="5638422"/>
            <a:chExt cx="7752229" cy="434001"/>
          </a:xfrm>
        </p:grpSpPr>
        <p:sp>
          <p:nvSpPr>
            <p:cNvPr id="52" name="Google Shape;256;p11"/>
            <p:cNvSpPr/>
            <p:nvPr/>
          </p:nvSpPr>
          <p:spPr>
            <a:xfrm>
              <a:off x="1981335" y="5638447"/>
              <a:ext cx="7752229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53" name="Google Shape;257;p11"/>
            <p:cNvSpPr/>
            <p:nvPr/>
          </p:nvSpPr>
          <p:spPr>
            <a:xfrm>
              <a:off x="1981436" y="5638422"/>
              <a:ext cx="2252102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smtClean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프로토타이핑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54" name="Google Shape;262;p11"/>
            <p:cNvSpPr txBox="1"/>
            <p:nvPr/>
          </p:nvSpPr>
          <p:spPr>
            <a:xfrm>
              <a:off x="4314831" y="5691701"/>
              <a:ext cx="284932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 dirty="0" err="1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Figma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678395" y="4600582"/>
            <a:ext cx="4772391" cy="434001"/>
            <a:chOff x="1981335" y="6234187"/>
            <a:chExt cx="8205401" cy="434001"/>
          </a:xfrm>
        </p:grpSpPr>
        <p:sp>
          <p:nvSpPr>
            <p:cNvPr id="56" name="Google Shape;256;p11"/>
            <p:cNvSpPr/>
            <p:nvPr/>
          </p:nvSpPr>
          <p:spPr>
            <a:xfrm>
              <a:off x="1981335" y="6234212"/>
              <a:ext cx="8205401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57" name="Google Shape;257;p11"/>
            <p:cNvSpPr/>
            <p:nvPr/>
          </p:nvSpPr>
          <p:spPr>
            <a:xfrm>
              <a:off x="1981436" y="6234187"/>
              <a:ext cx="2252101" cy="433976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smtClean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기타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58" name="Google Shape;262;p11"/>
            <p:cNvSpPr txBox="1"/>
            <p:nvPr/>
          </p:nvSpPr>
          <p:spPr>
            <a:xfrm>
              <a:off x="4334474" y="6297307"/>
              <a:ext cx="415363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Open API(</a:t>
              </a:r>
              <a:r>
                <a:rPr lang="ko-KR" altLang="en-US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사람인</a:t>
              </a:r>
              <a:r>
                <a:rPr lang="en-US" alt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, </a:t>
              </a:r>
              <a:r>
                <a:rPr lang="ko-KR" altLang="en-US" sz="1600" b="0" i="0" u="none" strike="noStrike" cap="none" dirty="0" err="1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챗봇</a:t>
              </a:r>
              <a:r>
                <a:rPr lang="en-US" altLang="ko-KR" sz="1600" b="0" i="0" u="none" strike="noStrike" cap="none" dirty="0" smtClean="0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)</a:t>
              </a:r>
              <a:endParaRPr sz="1600" b="0" i="0" u="none" strike="noStrike" cap="none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678395" y="3861296"/>
            <a:ext cx="4772391" cy="457490"/>
            <a:chOff x="1981335" y="5638422"/>
            <a:chExt cx="8205401" cy="457490"/>
          </a:xfrm>
        </p:grpSpPr>
        <p:sp>
          <p:nvSpPr>
            <p:cNvPr id="68" name="Google Shape;256;p11"/>
            <p:cNvSpPr/>
            <p:nvPr/>
          </p:nvSpPr>
          <p:spPr>
            <a:xfrm>
              <a:off x="1981335" y="5638447"/>
              <a:ext cx="8205401" cy="4339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Quattrocento"/>
                <a:sym typeface="Quattrocento"/>
              </a:endParaRPr>
            </a:p>
          </p:txBody>
        </p:sp>
        <p:sp>
          <p:nvSpPr>
            <p:cNvPr id="69" name="Google Shape;257;p11"/>
            <p:cNvSpPr/>
            <p:nvPr/>
          </p:nvSpPr>
          <p:spPr>
            <a:xfrm>
              <a:off x="1981436" y="5638422"/>
              <a:ext cx="2252102" cy="457490"/>
            </a:xfrm>
            <a:prstGeom prst="rect">
              <a:avLst/>
            </a:prstGeom>
            <a:solidFill>
              <a:srgbClr val="71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smtClean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  <a:sym typeface="Arial"/>
                </a:rPr>
                <a:t>템플릿 엔진</a:t>
              </a:r>
              <a:endParaRPr sz="1400" b="0" i="0" u="none" strike="noStrike" cap="none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cs typeface="Arial"/>
                <a:sym typeface="Arial"/>
              </a:endParaRPr>
            </a:p>
          </p:txBody>
        </p:sp>
        <p:sp>
          <p:nvSpPr>
            <p:cNvPr id="79" name="Google Shape;262;p11"/>
            <p:cNvSpPr txBox="1"/>
            <p:nvPr/>
          </p:nvSpPr>
          <p:spPr>
            <a:xfrm>
              <a:off x="4314831" y="5691701"/>
              <a:ext cx="284932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 b="0" i="0" u="none" strike="noStrike" cap="none">
                  <a:latin typeface="넥슨Lv1고딕 Bold" panose="00000800000000000000" pitchFamily="2" charset="-127"/>
                  <a:ea typeface="넥슨Lv1고딕 Bold" panose="00000800000000000000" pitchFamily="2" charset="-127"/>
                  <a:cs typeface="Arial"/>
                </a:defRPr>
              </a:lvl1pPr>
            </a:lstStyle>
            <a:p>
              <a:r>
                <a:rPr lang="en-US" altLang="ko-KR" dirty="0" err="1"/>
                <a:t>Thymeleaf</a:t>
              </a:r>
              <a:endParaRPr dirty="0"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30" y="5388706"/>
            <a:ext cx="1258285" cy="4397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4232" y="5388706"/>
            <a:ext cx="1175011" cy="466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302" y="5366512"/>
            <a:ext cx="875412" cy="464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47" y="5339868"/>
            <a:ext cx="976422" cy="530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8829" y="5919913"/>
            <a:ext cx="1285743" cy="3620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5367" y="5428805"/>
            <a:ext cx="1605321" cy="3562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5919" y="5448681"/>
            <a:ext cx="1447662" cy="337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9052" y="5434053"/>
            <a:ext cx="1239475" cy="39437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324366" y="5993866"/>
            <a:ext cx="1100013" cy="253945"/>
            <a:chOff x="3610858" y="5787586"/>
            <a:chExt cx="3704342" cy="85517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63519" y="5793319"/>
              <a:ext cx="2851681" cy="8494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10858" y="5787586"/>
              <a:ext cx="852661" cy="837789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9699" y="5919913"/>
            <a:ext cx="1052906" cy="40814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1958" y="5919913"/>
            <a:ext cx="982144" cy="428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9422" y="5954226"/>
            <a:ext cx="1201765" cy="38953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3039" y="5909779"/>
            <a:ext cx="1084976" cy="38227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86657" y="5959629"/>
            <a:ext cx="1351545" cy="3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816</Words>
  <Application>Microsoft Office PowerPoint</Application>
  <PresentationFormat>와이드스크린</PresentationFormat>
  <Paragraphs>257</Paragraphs>
  <Slides>32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Arial</vt:lpstr>
      <vt:lpstr>넥슨Lv1고딕 Light</vt:lpstr>
      <vt:lpstr>넥슨Lv1고딕</vt:lpstr>
      <vt:lpstr>Britannic Bold</vt:lpstr>
      <vt:lpstr>Wingdings</vt:lpstr>
      <vt:lpstr>넥슨Lv1고딕 Bold</vt:lpstr>
      <vt:lpstr>맑은 고딕</vt:lpstr>
      <vt:lpstr>Quattrocento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Class01</dc:creator>
  <cp:lastModifiedBy>Class01</cp:lastModifiedBy>
  <cp:revision>81</cp:revision>
  <dcterms:created xsi:type="dcterms:W3CDTF">2023-04-20T08:16:49Z</dcterms:created>
  <dcterms:modified xsi:type="dcterms:W3CDTF">2023-09-18T00:47:44Z</dcterms:modified>
</cp:coreProperties>
</file>